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5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DDE8E-31E7-BC4B-86E9-F8E0E27790E5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B264F-80F7-0143-A2C4-817186CF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700415-5C5C-274C-A4EA-92AB68EFAC3E}"/>
              </a:ext>
            </a:extLst>
          </p:cNvPr>
          <p:cNvSpPr/>
          <p:nvPr userDrawn="1"/>
        </p:nvSpPr>
        <p:spPr>
          <a:xfrm>
            <a:off x="-8261" y="0"/>
            <a:ext cx="12214775" cy="6872990"/>
          </a:xfrm>
          <a:prstGeom prst="rect">
            <a:avLst/>
          </a:prstGeom>
          <a:gradFill>
            <a:gsLst>
              <a:gs pos="0">
                <a:srgbClr val="59CB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DE2F6-2BDD-1245-BC90-4AFE25F70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74" y="0"/>
            <a:ext cx="1222928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47CFEB-FF5E-664C-87E6-F8734222C8D9}"/>
              </a:ext>
            </a:extLst>
          </p:cNvPr>
          <p:cNvSpPr/>
          <p:nvPr userDrawn="1"/>
        </p:nvSpPr>
        <p:spPr>
          <a:xfrm>
            <a:off x="-22775" y="3388659"/>
            <a:ext cx="12214775" cy="3491826"/>
          </a:xfrm>
          <a:prstGeom prst="rect">
            <a:avLst/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5F6289-C97B-5641-8507-DEB8475DD76F}"/>
              </a:ext>
            </a:extLst>
          </p:cNvPr>
          <p:cNvSpPr>
            <a:spLocks noChangeAspect="1"/>
          </p:cNvSpPr>
          <p:nvPr userDrawn="1"/>
        </p:nvSpPr>
        <p:spPr>
          <a:xfrm>
            <a:off x="6969224" y="1088820"/>
            <a:ext cx="5034937" cy="5034937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B84723-BADD-2D47-B71E-7712BBDCF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5454" y="1325050"/>
            <a:ext cx="4562476" cy="4562476"/>
          </a:xfrm>
          <a:prstGeom prst="rect">
            <a:avLst/>
          </a:prstGeom>
        </p:spPr>
      </p:pic>
      <p:sp>
        <p:nvSpPr>
          <p:cNvPr id="13" name="Text Placeholder 84">
            <a:extLst>
              <a:ext uri="{FF2B5EF4-FFF2-40B4-BE49-F238E27FC236}">
                <a16:creationId xmlns:a16="http://schemas.microsoft.com/office/drawing/2014/main" id="{7699FA2C-C943-9F44-B5D6-E434A02A87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9026" y="82745"/>
            <a:ext cx="11608904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800" i="1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IN" sz="1600" baseline="0" dirty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38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kumimoji="0" lang="en-US" sz="6800" i="0" u="none" strike="noStrike" kern="0" cap="none" spc="0" normalizeH="0" baseline="0" noProof="0" dirty="0">
                <a:ln>
                  <a:noFill/>
                </a:ln>
                <a:solidFill>
                  <a:srgbClr val="114D81"/>
                </a:solidFill>
                <a:effectLst/>
                <a:uLnTx/>
                <a:uFillTx/>
                <a:latin typeface="Tw Cen MT Condensed" panose="020B0606020104020203" pitchFamily="34" charset="0"/>
                <a:cs typeface="Arial" panose="020B0604020202020204" pitchFamily="34" charset="0"/>
              </a:rPr>
              <a:t>2024 LEAN &amp; SIX SIGMA WORLD </a:t>
            </a:r>
            <a:r>
              <a:rPr lang="en-US" sz="6800" i="0" kern="0" dirty="0">
                <a:solidFill>
                  <a:srgbClr val="114D81"/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CONFERENCE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6EA327-D1EA-E841-9AC2-6D3A706241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113" y="5907024"/>
            <a:ext cx="7702550" cy="55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471121B-A7E4-A946-8633-AE89C0FED9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113" y="3959352"/>
            <a:ext cx="6516271" cy="166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811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5090-8F97-B446-B594-44DA4DD1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365125"/>
            <a:ext cx="11077093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6D26-4FD8-6649-B390-18B1B6CA2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96" y="1690688"/>
            <a:ext cx="57241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venir Next Demi Bold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1A75-A9E5-AF4A-8569-BA5544D7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8296" y="2514600"/>
            <a:ext cx="5724144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7F042-D667-9940-8A49-5E26AB689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9153" y="1690688"/>
            <a:ext cx="57241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venir Next Demi Bold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D1068-1360-594C-A758-061EACAD4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9153" y="2514600"/>
            <a:ext cx="5724142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5F3DAAB-73E3-074E-9DD8-FB269347A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8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0B3DCFE-8585-8847-BB77-EC3B06421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E70008-7617-F060-A26E-295C7542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365125"/>
            <a:ext cx="11077093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5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AF98279-25A5-E848-B7AB-F38DE0156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8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8C53-7F5F-B147-9B92-2D279A53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venir Next Demi Bold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32307-65F8-C141-8D67-AD8E03CDA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venir Next Medium" panose="020B0503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venir Next Medium" panose="020B0503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venir Next Medium" panose="020B0503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venir Next Medium" panose="020B0503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A9403-073B-8143-ABDF-3E3F694C2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49C3A55-D89B-1648-A463-FDEB9EFEA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DB60-66F7-274E-B370-B7563FA7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venir Next Demi Bold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3FC6B-038D-CA46-BA9F-FB7C68C66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venir Next Medium" panose="020B05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7D21A-8E40-F049-86DD-D41A0C4EE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9AB6BE-E0B9-B342-87AA-B7AEE3D2C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8E08-0C74-E346-8515-FD88CA4D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B0F62-30E7-AB4E-9CB6-B47ED25AD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5D12C-DBB4-CD44-B3BF-3750A9B21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C7620-0073-544A-BCDD-B661FD46B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4DBB9-5808-CF40-AEFF-70C8A9D2C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7FFE2-AE21-3D4B-8694-0D6AA47E0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3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D32274-5F0E-AA86-3F0E-0DCF7197F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924C06-C404-350F-96F9-8A2E2B22D67B}"/>
              </a:ext>
            </a:extLst>
          </p:cNvPr>
          <p:cNvSpPr txBox="1"/>
          <p:nvPr userDrawn="1"/>
        </p:nvSpPr>
        <p:spPr>
          <a:xfrm>
            <a:off x="6096000" y="1279525"/>
            <a:ext cx="5111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spc="200" baseline="0" dirty="0">
                <a:solidFill>
                  <a:schemeClr val="bg1"/>
                </a:solidFill>
                <a:latin typeface="Avenir Next Demi Bold" panose="020B0503020202020204" pitchFamily="34" charset="0"/>
              </a:rPr>
              <a:t>2024 Lean &amp; Six Sigma World Conference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E58CDB3-EF11-CC71-A962-A9E1AE8D06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6901" y="2843182"/>
            <a:ext cx="4886899" cy="9541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2800" b="1" i="0" kern="1200" spc="200" baseline="0" dirty="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761ED84-DD6E-F54F-1E54-48D60E71C3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7609" y="3943661"/>
            <a:ext cx="4886191" cy="55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35111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2824A-D85B-4D67-0B7C-4C8916AE1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50E825B1-6CF0-27F6-7BE8-593CD7069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4070" y="3194143"/>
            <a:ext cx="5570352" cy="12029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600" b="1" i="0" kern="1200" spc="44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A02F-176D-B2A7-C06A-5951F88EE2E2}"/>
              </a:ext>
            </a:extLst>
          </p:cNvPr>
          <p:cNvSpPr txBox="1"/>
          <p:nvPr userDrawn="1"/>
        </p:nvSpPr>
        <p:spPr>
          <a:xfrm>
            <a:off x="6444070" y="2308101"/>
            <a:ext cx="488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spc="14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2024 Lean &amp; Six Sigma World Conference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9F04EE60-9E38-9EC3-F61E-C0295E88B0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4070" y="4458649"/>
            <a:ext cx="5570352" cy="55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 spc="80" baseline="0">
                <a:solidFill>
                  <a:schemeClr val="accent1">
                    <a:lumMod val="75000"/>
                  </a:schemeClr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7949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F19CF9-8F4F-DE00-3D31-6DFA9CCE7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ED4DC352-3E55-E881-1C4C-EBF722624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4700" y="3013544"/>
            <a:ext cx="5570352" cy="1261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800" b="1" i="0" kern="1200" spc="73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B0CA4-D949-079F-CEBE-6E8C8508E609}"/>
              </a:ext>
            </a:extLst>
          </p:cNvPr>
          <p:cNvSpPr txBox="1"/>
          <p:nvPr userDrawn="1"/>
        </p:nvSpPr>
        <p:spPr>
          <a:xfrm>
            <a:off x="6014700" y="1752266"/>
            <a:ext cx="488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spc="20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2024 Lean &amp; Six Sigma World Conference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70672E9-2718-47A7-38DC-F812C5258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6487" y="4832360"/>
            <a:ext cx="5570352" cy="55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 spc="80" baseline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13795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6E511-A3AD-73BA-2138-39A49B0F7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66BA3D83-FA93-1C01-8D77-612A603B57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8394" y="2615979"/>
            <a:ext cx="5570352" cy="1261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800" b="1" i="0" kern="1200" spc="73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241B9B9-AA67-C4BA-41F8-1BCDED15CF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472" y="4572598"/>
            <a:ext cx="5570352" cy="55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 spc="30" baseline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E6831-27E0-4BE1-58FC-8179A7A8FCA7}"/>
              </a:ext>
            </a:extLst>
          </p:cNvPr>
          <p:cNvSpPr txBox="1"/>
          <p:nvPr userDrawn="1"/>
        </p:nvSpPr>
        <p:spPr>
          <a:xfrm>
            <a:off x="369274" y="2738227"/>
            <a:ext cx="3471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spc="0" baseline="0" dirty="0">
                <a:solidFill>
                  <a:schemeClr val="bg1"/>
                </a:solidFill>
                <a:latin typeface="Avenir Next" panose="020B0503020202020204" pitchFamily="34" charset="0"/>
              </a:rPr>
              <a:t>2024 Lean &amp; Six Sigma World Conference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4FE5E-902F-EAB4-234A-871FD152CB15}"/>
              </a:ext>
            </a:extLst>
          </p:cNvPr>
          <p:cNvSpPr txBox="1"/>
          <p:nvPr userDrawn="1"/>
        </p:nvSpPr>
        <p:spPr>
          <a:xfrm>
            <a:off x="369274" y="4896122"/>
            <a:ext cx="3471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venir Next" panose="020B0503020202020204" pitchFamily="34" charset="0"/>
              </a:rPr>
              <a:t>March 20-21</a:t>
            </a:r>
          </a:p>
          <a:p>
            <a:pPr lvl="0">
              <a:lnSpc>
                <a:spcPct val="100000"/>
              </a:lnSpc>
            </a:pPr>
            <a:r>
              <a:rPr lang="en-US" sz="2000" b="1" i="0" dirty="0">
                <a:solidFill>
                  <a:schemeClr val="bg1"/>
                </a:solidFill>
                <a:latin typeface="Avenir Next" panose="020B0503020202020204" pitchFamily="34" charset="0"/>
              </a:rPr>
              <a:t>Orlando, FL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675CD-21B7-C77A-282B-80DD4D4B0E77}"/>
              </a:ext>
            </a:extLst>
          </p:cNvPr>
          <p:cNvSpPr txBox="1"/>
          <p:nvPr userDrawn="1"/>
        </p:nvSpPr>
        <p:spPr>
          <a:xfrm>
            <a:off x="369274" y="6164283"/>
            <a:ext cx="2978225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1400" b="0" i="0" kern="1200" spc="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rPr>
              <a:t>The World’s Leading Conference on Lean Six Sigma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60641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4E3EF6-6221-200A-CF10-0A6CAE39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E0E8FBAA-6A2C-8C16-45BD-5385459B59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4700" y="3013544"/>
            <a:ext cx="5570352" cy="1261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800" b="1" i="0" kern="1200" spc="73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1B54E-5077-710B-10DB-C2F7E5BD9608}"/>
              </a:ext>
            </a:extLst>
          </p:cNvPr>
          <p:cNvSpPr txBox="1"/>
          <p:nvPr userDrawn="1"/>
        </p:nvSpPr>
        <p:spPr>
          <a:xfrm>
            <a:off x="6014700" y="1752266"/>
            <a:ext cx="488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spc="200" baseline="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2024 Lean &amp; Six Sigma World Conference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35D01B5-B8A0-CE25-A53D-AAB9D1E41F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6487" y="4832360"/>
            <a:ext cx="5570352" cy="55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 spc="80" baseline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400493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8F35-DDC2-C343-93CF-B13A44043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" y="384048"/>
            <a:ext cx="11109960" cy="493776"/>
          </a:xfrm>
          <a:prstGeom prst="rect">
            <a:avLst/>
          </a:prstGeom>
        </p:spPr>
        <p:txBody>
          <a:bodyPr anchor="ctr"/>
          <a:lstStyle>
            <a:lvl1pPr>
              <a:defRPr sz="3200" b="0" i="0" baseline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F0013-5DA5-5D40-974E-54EAFBCDF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014984"/>
            <a:ext cx="11439144" cy="5303520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" panose="020B05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90CCD-AB04-B043-9FA8-B3487FB84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9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6BFF-1807-F94D-AABA-0EE73BB1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75BCC-C3AB-7D4C-9411-E0EA75269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B40FB-9F86-424F-8C34-F3B90C3E2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B178-336A-9A49-854F-69B63F3F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365125"/>
            <a:ext cx="11059602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B3AC-5141-2A47-9FD4-69C6C92FC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7" y="1825625"/>
            <a:ext cx="5725603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C107D-82C2-6043-B905-D2D643D0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25603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venir Next Medium" panose="020B05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C6CC813-E28B-864E-ACDE-F4F3B20FD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07DCF5-D355-0048-A568-2A2B189B1808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51000">
                <a:srgbClr val="00B050"/>
              </a:gs>
              <a:gs pos="8000">
                <a:srgbClr val="00B050"/>
              </a:gs>
              <a:gs pos="71000">
                <a:srgbClr val="00B050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B37FF-B44F-594A-B909-D34F9A543650}"/>
              </a:ext>
            </a:extLst>
          </p:cNvPr>
          <p:cNvSpPr/>
          <p:nvPr userDrawn="1"/>
        </p:nvSpPr>
        <p:spPr>
          <a:xfrm>
            <a:off x="1" y="323402"/>
            <a:ext cx="12206451" cy="621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26F8E9-8C86-DB45-8369-958AA5E884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0" y="59202"/>
            <a:ext cx="684695" cy="684695"/>
          </a:xfrm>
          <a:prstGeom prst="rect">
            <a:avLst/>
          </a:prstGeom>
        </p:spPr>
      </p:pic>
      <p:sp>
        <p:nvSpPr>
          <p:cNvPr id="15" name="Text Placeholder 84">
            <a:extLst>
              <a:ext uri="{FF2B5EF4-FFF2-40B4-BE49-F238E27FC236}">
                <a16:creationId xmlns:a16="http://schemas.microsoft.com/office/drawing/2014/main" id="{DE3045F9-9B15-C643-B6E9-00F704B6F5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49042" y="6572299"/>
            <a:ext cx="96875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800" i="1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92082" indent="-196046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2pPr>
            <a:lvl3pPr marL="457337" indent="-267335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3pPr>
            <a:lvl4pPr marL="612832" indent="-158781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4pPr>
            <a:lvl5pPr marL="750033" indent="-128054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IN" sz="1600" baseline="0" dirty="0">
                <a:solidFill>
                  <a:schemeClr val="tx1"/>
                </a:solidFill>
                <a:latin typeface="+mn-lt"/>
              </a:defRPr>
            </a:lvl5pPr>
            <a:lvl6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259" indent="-132858" algn="l" defTabSz="9138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3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Medium" panose="020B0503020202020204" pitchFamily="34" charset="0"/>
                <a:cs typeface="Arial" panose="020B0604020202020204" pitchFamily="34" charset="0"/>
              </a:rPr>
              <a:t>2024 LEAN SIX SIGMA WORLD CONFERENCE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EADED906-2F1C-E844-9E9A-2ECD14AE7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314" y="6541925"/>
            <a:ext cx="2743200" cy="277198"/>
          </a:xfrm>
          <a:prstGeom prst="rect">
            <a:avLst/>
          </a:prstGeom>
        </p:spPr>
        <p:txBody>
          <a:bodyPr anchor="ctr"/>
          <a:lstStyle>
            <a:lvl1pPr>
              <a:defRPr sz="1400" b="0" i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</a:lstStyle>
          <a:p>
            <a:fld id="{6EFDC082-6D30-7B4D-90D5-04681EF55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E5552-BA8F-177A-EC28-D19D48762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66901" y="2843182"/>
            <a:ext cx="5651411" cy="954108"/>
          </a:xfrm>
        </p:spPr>
        <p:txBody>
          <a:bodyPr/>
          <a:lstStyle/>
          <a:p>
            <a:endParaRPr lang="en-US" dirty="0">
              <a:latin typeface="Archivo Narrow Medium" panose="020B0606020202020B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BC2BF-698A-A1A7-E04B-8CCE25A4B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9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6EC6D-CCFE-5E0F-E678-DD304BBC8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B74AF-DDC6-1156-788E-923F65080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7DE4A-27D9-1C40-B50F-82EE5554C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AA236-38F7-0742-AA86-02C7D5310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7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78E1-D4F9-2B4B-AB7A-E82ED98D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E4CF-CF9A-9F40-AF07-BF57CADE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4EB2F-8AF5-7347-9463-E676E8575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FDC082-6D30-7B4D-90D5-04681EF550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8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72C18A0-8019-7E4D-A365-F7C5A39F3910}" vid="{4B8B1846-EEF6-5A49-A172-A75DE1137B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Archivo Narrow Medium</vt:lpstr>
      <vt:lpstr>Arial</vt:lpstr>
      <vt:lpstr>Avenir Next</vt:lpstr>
      <vt:lpstr>Avenir Next Demi Bold</vt:lpstr>
      <vt:lpstr>Avenir Next Medium</vt:lpstr>
      <vt:lpstr>Calibri</vt:lpstr>
      <vt:lpstr>Tw Cen MT</vt:lpstr>
      <vt:lpstr>Tw Cen MT Condensed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Rafferty</dc:creator>
  <cp:lastModifiedBy>sermin</cp:lastModifiedBy>
  <cp:revision>9</cp:revision>
  <dcterms:created xsi:type="dcterms:W3CDTF">2022-08-08T20:19:40Z</dcterms:created>
  <dcterms:modified xsi:type="dcterms:W3CDTF">2023-12-04T21:21:20Z</dcterms:modified>
</cp:coreProperties>
</file>